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7"/>
  </p:notesMasterIdLst>
  <p:handoutMasterIdLst>
    <p:handoutMasterId r:id="rId88"/>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73" r:id="rId49"/>
    <p:sldId id="471" r:id="rId50"/>
    <p:sldId id="509" r:id="rId51"/>
    <p:sldId id="566" r:id="rId52"/>
    <p:sldId id="423" r:id="rId53"/>
    <p:sldId id="574" r:id="rId54"/>
    <p:sldId id="557" r:id="rId55"/>
    <p:sldId id="561" r:id="rId56"/>
    <p:sldId id="562" r:id="rId57"/>
    <p:sldId id="467" r:id="rId58"/>
    <p:sldId id="563" r:id="rId59"/>
    <p:sldId id="575" r:id="rId60"/>
    <p:sldId id="576" r:id="rId61"/>
    <p:sldId id="564" r:id="rId62"/>
    <p:sldId id="565" r:id="rId63"/>
    <p:sldId id="387" r:id="rId64"/>
    <p:sldId id="472" r:id="rId65"/>
    <p:sldId id="477" r:id="rId66"/>
    <p:sldId id="567" r:id="rId67"/>
    <p:sldId id="390" r:id="rId68"/>
    <p:sldId id="479" r:id="rId69"/>
    <p:sldId id="481" r:id="rId70"/>
    <p:sldId id="482" r:id="rId71"/>
    <p:sldId id="487" r:id="rId72"/>
    <p:sldId id="568" r:id="rId73"/>
    <p:sldId id="577" r:id="rId74"/>
    <p:sldId id="392" r:id="rId75"/>
    <p:sldId id="569" r:id="rId76"/>
    <p:sldId id="570" r:id="rId77"/>
    <p:sldId id="571" r:id="rId78"/>
    <p:sldId id="579" r:id="rId79"/>
    <p:sldId id="578" r:id="rId80"/>
    <p:sldId id="407" r:id="rId81"/>
    <p:sldId id="428" r:id="rId82"/>
    <p:sldId id="442" r:id="rId83"/>
    <p:sldId id="443" r:id="rId84"/>
    <p:sldId id="580" r:id="rId85"/>
    <p:sldId id="409" r:id="rId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96291"/>
  </p:normalViewPr>
  <p:slideViewPr>
    <p:cSldViewPr>
      <p:cViewPr>
        <p:scale>
          <a:sx n="120" d="100"/>
          <a:sy n="120" d="100"/>
        </p:scale>
        <p:origin x="1864" y="14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1/12/18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74</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84</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6.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pyret.org/editor#share=0BzzMl1BJlJDkVTlPTjlIWFB2aD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tiff"/></Relationships>
</file>

<file path=ppt/slides/_rels/slide71.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Writing functions</a:t>
            </a:r>
            <a:endParaRPr lang="en-US" altLang="en-US" sz="2400" dirty="0">
              <a:latin typeface="Helvetica" charset="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a:t>
            </a:r>
            <a:r>
              <a:rPr lang="en-US" altLang="en-US" sz="2400" dirty="0" smtClean="0">
                <a:latin typeface="Helvetica" charset="0"/>
                <a:ea typeface="ＭＳ Ｐゴシック" charset="-128"/>
                <a:cs typeface="Helvetica" charset="0"/>
              </a:rPr>
              <a:t>functions</a:t>
            </a:r>
          </a:p>
          <a:p>
            <a:pPr eaLnBrk="1" hangingPunct="1"/>
            <a:r>
              <a:rPr lang="en-US" altLang="en-US" sz="2400" dirty="0" smtClean="0">
                <a:latin typeface="Helvetica" charset="0"/>
                <a:ea typeface="ＭＳ Ｐゴシック" charset="-128"/>
                <a:cs typeface="Helvetica" charset="0"/>
              </a:rPr>
              <a:t>Writing queries</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a:t>
            </a:r>
            <a:r>
              <a:rPr lang="en-US" altLang="en-US" sz="2400" dirty="0" smtClean="0">
                <a:latin typeface="Helvetica" charset="0"/>
                <a:ea typeface="ＭＳ Ｐゴシック" charset="-128"/>
                <a:cs typeface="Helvetica" charset="0"/>
              </a:rPr>
              <a:t>Charts</a:t>
            </a:r>
          </a:p>
          <a:p>
            <a:pPr eaLnBrk="1" hangingPunct="1"/>
            <a:r>
              <a:rPr lang="en-US" altLang="en-US" sz="2400" dirty="0" smtClean="0">
                <a:latin typeface="Helvetica" charset="0"/>
                <a:ea typeface="ＭＳ Ｐゴシック" charset="-128"/>
                <a:cs typeface="Helvetica" charset="0"/>
              </a:rPr>
              <a:t>Measures of Center/Variation</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a:t>
            </a:r>
            <a:r>
              <a:rPr lang="en-US" altLang="en-US" sz="2400" dirty="0" smtClean="0">
                <a:latin typeface="Helvetica" charset="0"/>
                <a:ea typeface="ＭＳ Ｐゴシック" charset="-128"/>
                <a:cs typeface="Helvetica" charset="0"/>
              </a:rPr>
              <a:t>Center/Variation</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Scatterplots and Line-of-Best-Fit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a:t>
            </a:r>
            <a:r>
              <a:rPr lang="en-US" altLang="en-US" sz="2400" dirty="0" smtClean="0">
                <a:latin typeface="Helvetica" charset="0"/>
                <a:ea typeface="ＭＳ Ｐゴシック" charset="-128"/>
                <a:cs typeface="Helvetica" charset="0"/>
              </a:rPr>
              <a:t>Line-of-Best-Fit</a:t>
            </a:r>
          </a:p>
          <a:p>
            <a:pPr eaLnBrk="1" hangingPunct="1"/>
            <a:r>
              <a:rPr lang="en-US" altLang="en-US" sz="2400" dirty="0" smtClean="0">
                <a:latin typeface="Helvetica" charset="0"/>
                <a:ea typeface="ＭＳ Ｐゴシック" charset="-128"/>
                <a:cs typeface="Helvetica" charset="0"/>
              </a:rPr>
              <a:t>Deepen analysis</a:t>
            </a:r>
          </a:p>
          <a:p>
            <a:pPr eaLnBrk="1" hangingPunct="1"/>
            <a:r>
              <a:rPr lang="en-US" altLang="en-US" sz="2400" dirty="0" smtClean="0">
                <a:latin typeface="Helvetica" charset="0"/>
                <a:ea typeface="ＭＳ Ｐゴシック" charset="-128"/>
                <a:cs typeface="Helvetica" charset="0"/>
              </a:rPr>
              <a:t>Writing a research paper</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44763"/>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82423"/>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76615"/>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83603"/>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a:xfrm>
            <a:off x="304800" y="1798638"/>
            <a:ext cx="8686800" cy="4525962"/>
          </a:xfrm>
        </p:spPr>
        <p:txBody>
          <a:bodyPr/>
          <a:lstStyle/>
          <a:p>
            <a:r>
              <a:rPr lang="en-US" sz="2400" dirty="0" smtClean="0">
                <a:solidFill>
                  <a:schemeClr val="bg1"/>
                </a:solidFill>
                <a:latin typeface="Helvetica" charset="0"/>
                <a:ea typeface="Helvetica" charset="0"/>
                <a:cs typeface="Helvetica" charset="0"/>
              </a:rPr>
              <a:t>Methods can be </a:t>
            </a:r>
            <a:r>
              <a:rPr lang="en-US" sz="2400" u="sng" dirty="0" smtClean="0">
                <a:solidFill>
                  <a:schemeClr val="bg1"/>
                </a:solidFill>
                <a:latin typeface="Helvetica" charset="0"/>
                <a:ea typeface="Helvetica" charset="0"/>
                <a:cs typeface="Helvetica" charset="0"/>
              </a:rPr>
              <a:t>chained together</a:t>
            </a:r>
            <a:r>
              <a:rPr lang="en-US" sz="2400" dirty="0" smtClean="0">
                <a:solidFill>
                  <a:schemeClr val="bg1"/>
                </a:solidFill>
                <a:latin typeface="Helvetica" charset="0"/>
                <a:ea typeface="Helvetica" charset="0"/>
                <a:cs typeface="Helvetica" charset="0"/>
              </a:rPr>
              <a:t>:</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874569885"/>
              </p:ext>
            </p:extLst>
          </p:nvPr>
        </p:nvGraphicFramePr>
        <p:xfrm>
          <a:off x="2057400" y="2812003"/>
          <a:ext cx="3111845" cy="164592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794679360"/>
              </p:ext>
            </p:extLst>
          </p:nvPr>
        </p:nvGraphicFramePr>
        <p:xfrm>
          <a:off x="5854699" y="3090291"/>
          <a:ext cx="3136901" cy="731520"/>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1</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Quantity</a:t>
            </a:r>
            <a:endParaRPr lang="en-US" dirty="0"/>
          </a:p>
        </p:txBody>
      </p:sp>
      <p:sp>
        <p:nvSpPr>
          <p:cNvPr id="3" name="Content Placeholder 2"/>
          <p:cNvSpPr>
            <a:spLocks noGrp="1"/>
          </p:cNvSpPr>
          <p:nvPr>
            <p:ph idx="1"/>
          </p:nvPr>
        </p:nvSpPr>
        <p:spPr/>
        <p:txBody>
          <a:bodyPr/>
          <a:lstStyle/>
          <a:p>
            <a:r>
              <a:rPr lang="en-US" dirty="0" smtClean="0"/>
              <a:t>Complete Page 25</a:t>
            </a:r>
          </a:p>
          <a:p>
            <a:r>
              <a:rPr lang="en-US" dirty="0" smtClean="0"/>
              <a:t>Complete Page 26</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27, and write the Contract and Purpose</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The result can be an </a:t>
            </a:r>
            <a:r>
              <a:rPr lang="en-US" sz="2400" i="1" dirty="0" smtClean="0">
                <a:latin typeface="Arial" panose="020B0604020202020204" pitchFamily="34" charset="0"/>
                <a:ea typeface="Arial" charset="0"/>
                <a:cs typeface="Arial" panose="020B0604020202020204" pitchFamily="34" charset="0"/>
              </a:rPr>
              <a:t>Image!</a:t>
            </a:r>
            <a:r>
              <a:rPr lang="en-US" sz="2400" dirty="0" smtClean="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28, Practice on 29</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smtClean="0">
                <a:latin typeface="Arial" charset="0"/>
                <a:ea typeface="Arial" charset="0"/>
                <a:cs typeface="Arial" charset="0"/>
              </a:rPr>
              <a:t>Feel free to use the blank Table Plans on Pages 29-31!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Write up your findings on Page 32</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r>
              <a:rPr lang="en-US" sz="3600" b="1" dirty="0" smtClean="0"/>
              <a:t>.</a:t>
            </a:r>
          </a:p>
          <a:p>
            <a:endParaRPr lang="en-US" dirty="0"/>
          </a:p>
          <a:p>
            <a:pPr marL="0" indent="0" algn="r">
              <a:buNone/>
            </a:pPr>
            <a:r>
              <a:rPr lang="en-US" i="1" dirty="0"/>
              <a:t>Does that mean most pets wait more than a month to find homes? Why or why not</a:t>
            </a:r>
            <a:r>
              <a:rPr lang="en-US" i="1" dirty="0" smtClean="0"/>
              <a: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a:t>
            </a:r>
            <a:r>
              <a:rPr lang="en-US" sz="2100" dirty="0" smtClean="0">
                <a:latin typeface="Arial" charset="0"/>
                <a:ea typeface="Arial" charset="0"/>
                <a:cs typeface="Arial" charset="0"/>
              </a:rPr>
              <a:t>the Sum, </a:t>
            </a:r>
            <a:r>
              <a:rPr lang="en-US" sz="2100" dirty="0">
                <a:latin typeface="Arial" charset="0"/>
                <a:ea typeface="Arial" charset="0"/>
                <a:cs typeface="Arial" charset="0"/>
              </a:rPr>
              <a:t>divided by the L</a:t>
            </a:r>
            <a:r>
              <a:rPr lang="en-US" sz="2100" dirty="0" smtClean="0">
                <a:latin typeface="Arial" charset="0"/>
                <a:ea typeface="Arial" charset="0"/>
                <a:cs typeface="Arial" charset="0"/>
              </a:rPr>
              <a:t>ength </a:t>
            </a:r>
            <a:r>
              <a:rPr lang="en-US" sz="2100" dirty="0">
                <a:latin typeface="Arial" charset="0"/>
                <a:ea typeface="Arial" charset="0"/>
                <a:cs typeface="Arial" charset="0"/>
              </a:rPr>
              <a:t>of the list.</a:t>
            </a:r>
          </a:p>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smtClean="0">
                <a:latin typeface="Arial" charset="0"/>
                <a:ea typeface="Arial" charset="0"/>
                <a:cs typeface="Arial" charset="0"/>
              </a:rPr>
              <a:t>Pyret</a:t>
            </a:r>
            <a:r>
              <a:rPr lang="en-US" sz="2100" dirty="0" smtClean="0">
                <a:latin typeface="Arial" charset="0"/>
                <a:ea typeface="Arial" charset="0"/>
                <a:cs typeface="Arial" charset="0"/>
              </a:rPr>
              <a:t> has a </a:t>
            </a:r>
            <a:r>
              <a:rPr lang="en-US" sz="2100" dirty="0" smtClean="0">
                <a:latin typeface="Courier New" charset="0"/>
                <a:ea typeface="Courier New" charset="0"/>
                <a:cs typeface="Courier New" charset="0"/>
              </a:rPr>
              <a:t>mean</a:t>
            </a:r>
            <a:r>
              <a:rPr lang="en-US" sz="2100" dirty="0" smtClean="0">
                <a:latin typeface="Arial" charset="0"/>
                <a:ea typeface="Arial" charset="0"/>
                <a:cs typeface="Arial" charset="0"/>
              </a:rPr>
              <a:t> function for tables!</a:t>
            </a:r>
            <a:endParaRPr lang="en-US" sz="2100" dirty="0">
              <a:latin typeface="Arial" charset="0"/>
              <a:ea typeface="Arial" charset="0"/>
              <a:cs typeface="Arial" charset="0"/>
            </a:endParaRPr>
          </a:p>
          <a:p>
            <a:pPr eaLnBrk="1" hangingPunct="1">
              <a:spcBef>
                <a:spcPts val="0"/>
              </a:spcBef>
              <a:spcAft>
                <a:spcPts val="0"/>
              </a:spcAft>
              <a:buClr>
                <a:srgbClr val="4C4C4C"/>
              </a:buClr>
              <a:buSzTx/>
              <a:buNone/>
            </a:pPr>
            <a:r>
              <a:rPr lang="en-US" sz="2100" dirty="0" smtClean="0">
                <a:solidFill>
                  <a:schemeClr val="accent1"/>
                </a:solidFill>
                <a:latin typeface="Courier New" charset="0"/>
                <a:ea typeface="Courier New" charset="0"/>
                <a:cs typeface="Courier New" charset="0"/>
              </a:rPr>
              <a:t>mean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mean(animals-table,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a:t>
            </a:r>
            <a:r>
              <a:rPr lang="en-US" sz="2100" dirty="0" smtClean="0">
                <a:latin typeface="Arial" charset="0"/>
                <a:ea typeface="Arial" charset="0"/>
                <a:cs typeface="Arial" charset="0"/>
              </a:rPr>
              <a:t>sorted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If there is no “middle”, take the mean of the “middle two”</a:t>
            </a:r>
            <a:endParaRPr lang="en-US" sz="21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median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smtClean="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smtClean="0">
                <a:latin typeface="Arial" charset="0"/>
                <a:ea typeface="Arial" charset="0"/>
                <a:cs typeface="Arial" charset="0"/>
              </a:rPr>
              <a:t>Write your answer on Page 35</a:t>
            </a:r>
            <a:endParaRPr lang="en-US" sz="2100" dirty="0">
              <a:latin typeface="Arial" charset="0"/>
              <a:ea typeface="Arial" charset="0"/>
              <a:cs typeface="Arial" charset="0"/>
            </a:endParaRP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smtClean="0">
                <a:latin typeface="Arial" charset="0"/>
                <a:ea typeface="Arial" charset="0"/>
                <a:cs typeface="Arial" charset="0"/>
              </a:rPr>
              <a:t>Modes </a:t>
            </a:r>
            <a:r>
              <a:rPr lang="en-US" sz="2100" dirty="0" smtClean="0">
                <a:latin typeface="Arial" charset="0"/>
                <a:ea typeface="Arial" charset="0"/>
                <a:cs typeface="Arial" charset="0"/>
              </a:rPr>
              <a:t>are the “most repeated” </a:t>
            </a:r>
            <a:r>
              <a:rPr lang="en-US" sz="2100" dirty="0">
                <a:latin typeface="Arial" charset="0"/>
                <a:ea typeface="Arial" charset="0"/>
                <a:cs typeface="Arial" charset="0"/>
              </a:rPr>
              <a:t>value </a:t>
            </a:r>
            <a:r>
              <a:rPr lang="en-US" sz="2100" dirty="0" smtClean="0">
                <a:latin typeface="Arial" charset="0"/>
                <a:ea typeface="Arial" charset="0"/>
                <a:cs typeface="Arial" charset="0"/>
              </a:rPr>
              <a:t>in a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a:t>
            </a:r>
            <a:r>
              <a:rPr lang="en-US" sz="2100" dirty="0" smtClean="0">
                <a:solidFill>
                  <a:schemeClr val="accent1"/>
                </a:solidFill>
                <a:latin typeface="Arial" charset="0"/>
                <a:ea typeface="Arial" charset="0"/>
                <a:cs typeface="Arial" charset="0"/>
              </a:rPr>
              <a:t>3, 1</a:t>
            </a:r>
            <a:r>
              <a:rPr lang="en-US" sz="2100" dirty="0">
                <a:solidFill>
                  <a:schemeClr val="accent1"/>
                </a:solidFill>
                <a:latin typeface="Arial" charset="0"/>
                <a:ea typeface="Arial" charset="0"/>
                <a:cs typeface="Arial" charset="0"/>
              </a:rPr>
              <a:t>, 4, </a:t>
            </a:r>
            <a:r>
              <a:rPr lang="en-US" sz="2100" dirty="0" smtClean="0">
                <a:solidFill>
                  <a:schemeClr val="accent1"/>
                </a:solidFill>
                <a:latin typeface="Arial" charset="0"/>
                <a:ea typeface="Arial" charset="0"/>
                <a:cs typeface="Arial" charset="0"/>
              </a:rPr>
              <a:t>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no modes: </a:t>
            </a:r>
            <a:r>
              <a:rPr lang="en-US" sz="2100" dirty="0" smtClean="0">
                <a:solidFill>
                  <a:schemeClr val="accent1"/>
                </a:solidFill>
                <a:latin typeface="Arial" charset="0"/>
                <a:ea typeface="Arial" charset="0"/>
                <a:cs typeface="Arial" charset="0"/>
              </a:rPr>
              <a:t>5</a:t>
            </a:r>
            <a:r>
              <a:rPr lang="en-US" sz="2100" dirty="0">
                <a:solidFill>
                  <a:schemeClr val="accent1"/>
                </a:solidFill>
                <a:latin typeface="Arial" charset="0"/>
                <a:ea typeface="Arial" charset="0"/>
                <a:cs typeface="Arial" charset="0"/>
              </a:rPr>
              <a:t>,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modes</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a:t>
            </a:r>
            <a:r>
              <a:rPr lang="en-US" sz="21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modes(animals-table,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 you think?</a:t>
            </a:r>
            <a:endParaRPr lang="en-US" dirty="0"/>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smtClean="0"/>
              <a:t>According </a:t>
            </a:r>
            <a:r>
              <a:rPr lang="en-US" b="1" i="1" dirty="0"/>
              <a:t>to the US Census Bureau, the average American household earned more than $45,000 in 2003 - more than 3x the poverty line that year. </a:t>
            </a:r>
            <a:endParaRPr lang="en-US" b="1" i="1" dirty="0" smtClean="0"/>
          </a:p>
          <a:p>
            <a:pPr marL="12700">
              <a:lnSpc>
                <a:spcPct val="150000"/>
              </a:lnSpc>
              <a:tabLst>
                <a:tab pos="1655763" algn="l"/>
                <a:tab pos="2227263" algn="l"/>
                <a:tab pos="4746625" algn="l"/>
              </a:tabLst>
            </a:pPr>
            <a:endParaRPr lang="en-US" b="1" i="1" dirty="0" smtClean="0"/>
          </a:p>
          <a:p>
            <a:pPr algn="r">
              <a:lnSpc>
                <a:spcPct val="150000"/>
              </a:lnSpc>
            </a:pPr>
            <a:r>
              <a:rPr lang="en-US" sz="2400" i="1" dirty="0" smtClean="0"/>
              <a:t>Does </a:t>
            </a:r>
            <a:r>
              <a:rPr lang="en-US" sz="2400" i="1" dirty="0"/>
              <a:t>that mean only a small </a:t>
            </a:r>
            <a:r>
              <a:rPr lang="en-US" sz="2400" i="1" dirty="0" smtClean="0"/>
              <a:t>percentage </a:t>
            </a:r>
            <a:r>
              <a:rPr lang="en-US" sz="2400" i="1" dirty="0"/>
              <a:t>of Americans were in poverty that year</a:t>
            </a:r>
            <a:r>
              <a:rPr lang="en-US" sz="2400" i="1"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dirty="0" smtClean="0"/>
              <a:t>Plotting values on a number line</a:t>
            </a:r>
          </a:p>
          <a:p>
            <a:r>
              <a:rPr lang="en-US" dirty="0" smtClean="0"/>
              <a:t>The </a:t>
            </a:r>
            <a:r>
              <a:rPr lang="en-US" b="1" dirty="0" smtClean="0"/>
              <a:t>median</a:t>
            </a:r>
            <a:r>
              <a:rPr lang="en-US" dirty="0" smtClean="0"/>
              <a:t> defines two halves</a:t>
            </a:r>
          </a:p>
          <a:p>
            <a:r>
              <a:rPr lang="en-US" dirty="0" smtClean="0"/>
              <a:t>The </a:t>
            </a:r>
            <a:r>
              <a:rPr lang="en-US" i="1" dirty="0" smtClean="0"/>
              <a:t>medians of the halves </a:t>
            </a:r>
            <a:r>
              <a:rPr lang="en-US" dirty="0" smtClean="0"/>
              <a:t>defines two </a:t>
            </a:r>
            <a:r>
              <a:rPr lang="en-US" b="1" dirty="0" smtClean="0"/>
              <a:t>quartiles</a:t>
            </a:r>
            <a:endParaRPr lang="en-US"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smtClean="0">
                    <a:solidFill>
                      <a:schemeClr val="tx1">
                        <a:lumMod val="50000"/>
                      </a:schemeClr>
                    </a:solidFill>
                  </a:rPr>
                  <a:t>Min</a:t>
                </a:r>
                <a:endParaRPr lang="en-US" sz="1600" b="1" dirty="0">
                  <a:solidFill>
                    <a:schemeClr val="tx1">
                      <a:lumMod val="50000"/>
                    </a:schemeClr>
                  </a:solidFill>
                </a:endParaRP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smtClean="0">
                    <a:solidFill>
                      <a:schemeClr val="tx1">
                        <a:lumMod val="50000"/>
                      </a:schemeClr>
                    </a:solidFill>
                  </a:rPr>
                  <a:t>Max</a:t>
                </a:r>
                <a:endParaRPr lang="en-US" sz="1600" b="1" dirty="0">
                  <a:solidFill>
                    <a:schemeClr val="tx1">
                      <a:lumMod val="50000"/>
                    </a:schemeClr>
                  </a:solidFill>
                </a:endParaRP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smtClean="0">
                  <a:solidFill>
                    <a:schemeClr val="tx1">
                      <a:lumMod val="50000"/>
                    </a:schemeClr>
                  </a:solidFill>
                </a:rPr>
                <a:t>Median</a:t>
              </a:r>
              <a:endParaRPr lang="en-US" sz="1600" b="1" dirty="0">
                <a:solidFill>
                  <a:schemeClr val="tx1">
                    <a:lumMod val="50000"/>
                  </a:schemeClr>
                </a:solidFill>
              </a:endParaRP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smtClean="0">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smtClean="0">
                  <a:solidFill>
                    <a:schemeClr val="tx1">
                      <a:lumMod val="50000"/>
                    </a:schemeClr>
                  </a:solidFill>
                </a:rPr>
                <a:t>Q3</a:t>
              </a:r>
              <a:endParaRPr lang="en-US" sz="1600" b="1" dirty="0">
                <a:solidFill>
                  <a:schemeClr val="tx1">
                    <a:lumMod val="50000"/>
                  </a:schemeClr>
                </a:solidFill>
              </a:endParaRP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smtClean="0">
                  <a:solidFill>
                    <a:sysClr val="windowText" lastClr="000000"/>
                  </a:solidFill>
                </a:rPr>
                <a:t>Interquartile Range</a:t>
              </a:r>
              <a:endParaRPr lang="en-US" sz="1400" b="1" dirty="0">
                <a:solidFill>
                  <a:sysClr val="windowText" lastClr="000000"/>
                </a:solidFill>
              </a:endParaRP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smtClean="0">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sz="2400" b="1" dirty="0" smtClean="0"/>
              <a:t>Five-Number Summary</a:t>
            </a:r>
          </a:p>
          <a:p>
            <a:pPr lvl="1"/>
            <a:r>
              <a:rPr lang="en-US" dirty="0" smtClean="0"/>
              <a:t>Min, Max, Median (Q2), Q1 and Q3</a:t>
            </a:r>
          </a:p>
          <a:p>
            <a:pPr lvl="1"/>
            <a:r>
              <a:rPr lang="en-US" dirty="0" smtClean="0"/>
              <a:t>Write this on Page 35</a:t>
            </a:r>
          </a:p>
          <a:p>
            <a:endParaRPr lang="en-US" dirty="0" smtClean="0"/>
          </a:p>
          <a:p>
            <a:r>
              <a:rPr lang="en-US" sz="2400" dirty="0" smtClean="0"/>
              <a:t>All we need to make a box-plot!</a:t>
            </a:r>
          </a:p>
          <a:p>
            <a:endParaRPr lang="en-US" sz="2400" dirty="0" smtClean="0"/>
          </a:p>
          <a:p>
            <a:pPr eaLnBrk="1" hangingPunct="1">
              <a:spcBef>
                <a:spcPts val="0"/>
              </a:spcBef>
              <a:spcAft>
                <a:spcPts val="600"/>
              </a:spcAft>
              <a:buClr>
                <a:srgbClr val="4C4C4C"/>
              </a:buClr>
              <a:buSzTx/>
              <a:buNone/>
            </a:pPr>
            <a:r>
              <a:rPr lang="en-US" sz="2400" dirty="0" smtClean="0">
                <a:solidFill>
                  <a:schemeClr val="accent1"/>
                </a:solidFill>
                <a:latin typeface="Courier New" charset="0"/>
                <a:ea typeface="Courier New" charset="0"/>
                <a:cs typeface="Courier New" charset="0"/>
              </a:rPr>
              <a:t>box-plot</a:t>
            </a:r>
            <a:r>
              <a:rPr lang="en-US" sz="2400" kern="600" spc="-3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a:t>
            </a:r>
            <a:r>
              <a:rPr lang="en-US" sz="2400" dirty="0">
                <a:solidFill>
                  <a:schemeClr val="accent1"/>
                </a:solidFill>
                <a:latin typeface="Courier New" charset="0"/>
                <a:ea typeface="Courier New" charset="0"/>
                <a:cs typeface="Courier New" charset="0"/>
              </a:rPr>
              <a:t>(t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Image</a:t>
            </a:r>
            <a:endParaRPr lang="en-US" sz="2400" dirty="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a:t>
            </a:r>
            <a:r>
              <a:rPr lang="en-US" dirty="0" smtClean="0">
                <a:solidFill>
                  <a:schemeClr val="accent1"/>
                </a:solidFill>
                <a:latin typeface="Courier New" charset="0"/>
                <a:ea typeface="Courier New" charset="0"/>
                <a:cs typeface="Courier New" charset="0"/>
                <a:sym typeface="Wingdings"/>
              </a:rPr>
              <a:t>ox-plot(animals-table, </a:t>
            </a:r>
            <a:r>
              <a:rPr lang="en-US" dirty="0">
                <a:solidFill>
                  <a:schemeClr val="accent1"/>
                </a:solidFill>
                <a:latin typeface="Courier New" charset="0"/>
                <a:ea typeface="Courier New" charset="0"/>
                <a:cs typeface="Courier New" charset="0"/>
                <a:sym typeface="Wingdings"/>
              </a:rPr>
              <a:t>“weeks”)</a:t>
            </a:r>
          </a:p>
          <a:p>
            <a:r>
              <a:rPr lang="en-US" sz="2400" dirty="0" smtClean="0"/>
              <a:t>Sketch this on Page 35</a:t>
            </a:r>
            <a:endParaRPr lang="en-US" sz="2400"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36</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smtClean="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box-plot of the ages for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For practice, complete Page 37</a:t>
            </a:r>
          </a:p>
          <a:p>
            <a:pPr marL="342900" indent="-342900" eaLnBrk="1" hangingPunct="1">
              <a:spcAft>
                <a:spcPts val="1800"/>
              </a:spcAft>
              <a:buClr>
                <a:srgbClr val="4C4C4C"/>
              </a:buClr>
              <a:buSzTx/>
            </a:pPr>
            <a:r>
              <a:rPr lang="en-US" sz="2400" dirty="0" smtClean="0">
                <a:latin typeface="Arial" charset="0"/>
                <a:ea typeface="Arial" charset="0"/>
                <a:cs typeface="Arial" charset="0"/>
              </a:rPr>
              <a:t>Explore Center and Variation for your data on Page 38</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smtClean="0">
                <a:latin typeface="Arial" charset="0"/>
                <a:ea typeface="Arial" charset="0"/>
                <a:cs typeface="Arial" charset="0"/>
              </a:rPr>
              <a:t>How else can we visualize variation</a:t>
            </a:r>
            <a:r>
              <a:rPr lang="mr-IN" sz="2400" i="1" dirty="0" smtClean="0">
                <a:latin typeface="Arial" charset="0"/>
                <a:ea typeface="Arial" charset="0"/>
                <a:cs typeface="Arial" charset="0"/>
              </a:rPr>
              <a:t>…</a:t>
            </a:r>
            <a:r>
              <a:rPr lang="en-US" sz="2400" i="1" dirty="0" smtClean="0">
                <a:latin typeface="Arial" charset="0"/>
                <a:ea typeface="Arial" charset="0"/>
                <a:cs typeface="Arial" charset="0"/>
              </a:rPr>
              <a:t>?</a:t>
            </a:r>
            <a:endParaRPr 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Complete Page 42</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Complete Pages 43 and 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Explore variation in your dataset, and write up your findings on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838200" y="193171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xmlns=""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11" name="Group 10"/>
          <p:cNvGrpSpPr/>
          <p:nvPr/>
        </p:nvGrpSpPr>
        <p:grpSpPr>
          <a:xfrm>
            <a:off x="4038600" y="1938979"/>
            <a:ext cx="4755604" cy="3751673"/>
            <a:chOff x="4207643" y="2048401"/>
            <a:chExt cx="4755604" cy="3751673"/>
          </a:xfrm>
        </p:grpSpPr>
        <p:pic>
          <p:nvPicPr>
            <p:cNvPr id="2" name="Picture 1"/>
            <p:cNvPicPr>
              <a:picLocks noChangeAspect="1"/>
            </p:cNvPicPr>
            <p:nvPr/>
          </p:nvPicPr>
          <p:blipFill>
            <a:blip r:embed="rId2"/>
            <a:stretch>
              <a:fillRect/>
            </a:stretch>
          </p:blipFill>
          <p:spPr>
            <a:xfrm>
              <a:off x="4512443" y="2048401"/>
              <a:ext cx="4450804" cy="3498850"/>
            </a:xfrm>
            <a:prstGeom prst="rect">
              <a:avLst/>
            </a:prstGeom>
          </p:spPr>
        </p:pic>
        <p:sp>
          <p:nvSpPr>
            <p:cNvPr id="6" name="TextBox 5"/>
            <p:cNvSpPr txBox="1"/>
            <p:nvPr/>
          </p:nvSpPr>
          <p:spPr>
            <a:xfrm>
              <a:off x="6188843" y="5430742"/>
              <a:ext cx="1701107" cy="369332"/>
            </a:xfrm>
            <a:prstGeom prst="rect">
              <a:avLst/>
            </a:prstGeom>
            <a:noFill/>
          </p:spPr>
          <p:txBody>
            <a:bodyPr wrap="none" rtlCol="0">
              <a:spAutoFit/>
            </a:bodyPr>
            <a:lstStyle/>
            <a:p>
              <a:r>
                <a:rPr lang="en-US" sz="1800" dirty="0" smtClean="0">
                  <a:solidFill>
                    <a:schemeClr val="bg1">
                      <a:lumMod val="50000"/>
                      <a:lumOff val="50000"/>
                    </a:schemeClr>
                  </a:solidFill>
                  <a:latin typeface="Courier" charset="0"/>
                  <a:ea typeface="Courier" charset="0"/>
                  <a:cs typeface="Courier" charset="0"/>
                </a:rPr>
                <a:t>Age (years)</a:t>
              </a:r>
              <a:endParaRPr lang="en-US" sz="1800" dirty="0">
                <a:solidFill>
                  <a:schemeClr val="bg1">
                    <a:lumMod val="50000"/>
                    <a:lumOff val="50000"/>
                  </a:schemeClr>
                </a:solidFill>
                <a:latin typeface="Courier" charset="0"/>
                <a:ea typeface="Courier" charset="0"/>
                <a:cs typeface="Courier" charset="0"/>
              </a:endParaRPr>
            </a:p>
          </p:txBody>
        </p:sp>
        <p:sp>
          <p:nvSpPr>
            <p:cNvPr id="10" name="TextBox 9"/>
            <p:cNvSpPr txBox="1"/>
            <p:nvPr/>
          </p:nvSpPr>
          <p:spPr>
            <a:xfrm rot="16200000">
              <a:off x="3266039" y="3501632"/>
              <a:ext cx="2252540" cy="369332"/>
            </a:xfrm>
            <a:prstGeom prst="rect">
              <a:avLst/>
            </a:prstGeom>
            <a:noFill/>
          </p:spPr>
          <p:txBody>
            <a:bodyPr wrap="none" rtlCol="0">
              <a:spAutoFit/>
            </a:bodyPr>
            <a:lstStyle/>
            <a:p>
              <a:r>
                <a:rPr lang="en-US" sz="1800" smtClean="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Dataset</a:t>
            </a:r>
            <a:endParaRPr lang="en-US" dirty="0"/>
          </a:p>
        </p:txBody>
      </p:sp>
      <p:sp>
        <p:nvSpPr>
          <p:cNvPr id="3" name="Content Placeholder 2"/>
          <p:cNvSpPr>
            <a:spLocks noGrp="1"/>
          </p:cNvSpPr>
          <p:nvPr>
            <p:ph idx="1"/>
          </p:nvPr>
        </p:nvSpPr>
        <p:spPr/>
        <p:txBody>
          <a:bodyPr/>
          <a:lstStyle/>
          <a:p>
            <a:r>
              <a:rPr lang="en-US" dirty="0" smtClean="0"/>
              <a:t>Generate some scatterplots from your data</a:t>
            </a:r>
          </a:p>
          <a:p>
            <a:endParaRPr lang="en-US" dirty="0" smtClean="0"/>
          </a:p>
          <a:p>
            <a:r>
              <a:rPr lang="en-US" dirty="0" smtClean="0"/>
              <a:t>What patterns emerge?</a:t>
            </a:r>
          </a:p>
          <a:p>
            <a:pPr lvl="1"/>
            <a:r>
              <a:rPr lang="en-US" dirty="0" smtClean="0"/>
              <a:t>Are they strong or week?</a:t>
            </a:r>
          </a:p>
          <a:p>
            <a:pPr lvl="1"/>
            <a:r>
              <a:rPr lang="en-US" dirty="0" smtClean="0"/>
              <a:t>Positive or Negative?</a:t>
            </a:r>
          </a:p>
          <a:p>
            <a:pPr lvl="1"/>
            <a:endParaRPr lang="en-US" dirty="0" smtClean="0"/>
          </a:p>
          <a:p>
            <a:r>
              <a:rPr lang="en-US" dirty="0" smtClean="0"/>
              <a:t>Write up your findings on Page 53.</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xmlns=""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Making Scatterplots</a:t>
            </a:r>
            <a:endParaRPr lang="en-US" dirty="0"/>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smtClean="0"/>
              <a:t>Write up your findings on Page 58</a:t>
            </a:r>
            <a:endParaRPr lang="en-US" sz="2400"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a:solidFill>
                  <a:schemeClr val="bg1"/>
                </a:solidFill>
              </a:rPr>
              <a:t>Write up your findings on Page 58</a:t>
            </a:r>
            <a:endParaRPr lang="en-US" b="1" dirty="0">
              <a:solidFill>
                <a:schemeClr val="bg1"/>
              </a:solidFill>
            </a:endParaRPr>
          </a:p>
        </p:txBody>
      </p:sp>
    </p:spTree>
    <p:extLst>
      <p:ext uri="{BB962C8B-B14F-4D97-AF65-F5344CB8AC3E}">
        <p14:creationId xmlns:p14="http://schemas.microsoft.com/office/powerpoint/2010/main" val="904462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38057</TotalTime>
  <Words>3910</Words>
  <Application>Microsoft Macintosh PowerPoint</Application>
  <PresentationFormat>On-screen Show (4:3)</PresentationFormat>
  <Paragraphs>829</Paragraphs>
  <Slides>85</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85</vt:i4>
      </vt:variant>
    </vt:vector>
  </HeadingPairs>
  <TitlesOfParts>
    <vt:vector size="99" baseType="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Visualizing Quantity</vt:lpstr>
      <vt:lpstr>Bar and Pie Charts</vt:lpstr>
      <vt:lpstr>PowerPoint Presentation</vt:lpstr>
      <vt:lpstr>PowerPoint Presentation</vt:lpstr>
      <vt:lpstr>Unit 5</vt:lpstr>
      <vt:lpstr>What do you think?</vt:lpstr>
      <vt:lpstr>Mean</vt:lpstr>
      <vt:lpstr>Median</vt:lpstr>
      <vt:lpstr>Modes</vt:lpstr>
      <vt:lpstr>Which measure is “best”?</vt:lpstr>
      <vt:lpstr>What do you think?</vt:lpstr>
      <vt:lpstr>Variation Matters</vt:lpstr>
      <vt:lpstr>Variation Matters</vt:lpstr>
      <vt:lpstr>Page 36</vt:lpstr>
      <vt:lpstr>Your dataset</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793</cp:revision>
  <cp:lastPrinted>2010-06-15T20:49:49Z</cp:lastPrinted>
  <dcterms:created xsi:type="dcterms:W3CDTF">2015-08-09T14:46:48Z</dcterms:created>
  <dcterms:modified xsi:type="dcterms:W3CDTF">2018-01-14T23:35:01Z</dcterms:modified>
  <cp:category/>
</cp:coreProperties>
</file>